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3" r:id="rId22"/>
    <p:sldId id="292" r:id="rId23"/>
    <p:sldId id="296" r:id="rId24"/>
    <p:sldId id="294" r:id="rId25"/>
    <p:sldId id="29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92394" autoAdjust="0"/>
  </p:normalViewPr>
  <p:slideViewPr>
    <p:cSldViewPr snapToGrid="0">
      <p:cViewPr varScale="1">
        <p:scale>
          <a:sx n="88" d="100"/>
          <a:sy n="88" d="100"/>
        </p:scale>
        <p:origin x="10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07F1C82-B319-402A-9140-0CCCC8A655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Moisés González López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291FBA-E47A-4D92-BBA0-D6899A3F2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80A08-4467-44BF-966A-355CD8EDCE78}" type="datetimeFigureOut">
              <a:rPr lang="es-ES" smtClean="0"/>
              <a:t>22/04/2023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9A4793-B826-4EFF-86F1-E7C0F9CA1F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2B7EBE-4037-4CE4-AF7A-AD0A89B00D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85D29-08C7-4B9C-B33C-F0DC435D29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343962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Moisés González López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EBFF7-537B-44E6-8E96-7875CA5F8917}" type="datetimeFigureOut">
              <a:rPr lang="es-ES" smtClean="0"/>
              <a:t>20/04/2023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DA602-19D3-4FBB-B82B-4C15A81DDF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6291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10EA9BD3-6781-4137-8040-79E522DA35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700545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D6EBB076-E260-4AA2-BCCD-EF9AA1F40E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642555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473851F0-6CB7-4B35-B21E-C6E979A773A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551106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92C5E34-E1F2-42FC-BBCB-AC50213DF2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61734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5AB76FF-6B3F-4276-9853-7AC384E87B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134984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A3827869-E151-43EE-B023-72F21EA8F8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498397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3204768B-9891-46FF-A791-4E27436056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48168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BDB437F7-B706-478C-B1C3-9ED995CD836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71590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0B261FE-74A3-4920-802D-F8435FB17E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917026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E7CF0098-F2EB-49B6-A716-36AC6D1B984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43092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5EFE30BD-7A16-4BFD-A22F-2397F17647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95795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948974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F316669F-1FF6-41CD-B05E-8504C3B9A1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058270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FAF4A83B-7FF4-4CBE-8667-792609EF51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786822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749417C5-91A7-4C9F-808B-1AA95BEDE4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924412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47C8D21E-404A-4759-911D-1040B5A8EA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277701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749417C5-91A7-4C9F-808B-1AA95BEDE4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73202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CBD7C3A2-83ED-4875-AF72-5A8AB35513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20780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755998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A75CCC48-4D15-4726-B1EB-D978C86B62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56801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4B30CFFF-77C9-45D6-93BC-F89B68383E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7286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044ED1EC-E43C-4827-920F-4FA63BD8F6F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25738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4A3452F4-5071-467D-B4BD-5118C941D4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469601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98F514D8-45F7-4197-885C-EC2F6AC3E42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ES"/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74039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93E56-5537-4BFB-A622-B5E1543C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6CFCB0-6DD9-4BD1-BE1C-AD7920600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E153C3-D3DC-4815-B522-69DE19D4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4893-1346-442D-A37C-555F03757D70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4CDEB-ED93-4A0E-BEB4-9208D9F8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0B0C5-5B4B-4728-8C2D-D230AB7C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3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A3AF3-6F34-48E0-90D3-7D3D09EE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C49045-3D44-4D04-97B3-4D5A25693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7681B-51CC-4211-A8BF-381C3911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BF81-9B09-4175-AFFA-BE4CACE9A7F4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ECDAB1-6AAE-40E8-BDC1-E1E84DFD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8DDD47-BBAD-47C1-AF4B-2C8582B1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58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DD4501-48AA-4472-82C6-6E6A9FA31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99E405-DA54-4718-A7B7-2DA10BD50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225A0-5EF6-41C7-B582-36818242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0C9C-9FB2-42BE-B2CF-F838EA1E7FD8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044B3-E428-4B04-B1BD-E8986180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D9896-EBCF-4EDA-868A-8813E253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4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8A4F2-649A-479F-B694-01E8C5E1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B48C82-D150-4999-8F89-0A6C2B1A4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C1986D-22A2-46D9-8879-9BE2FA59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8CFB-90EC-43B4-9ECC-874D937414E9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0AFAC6-43AC-477E-A403-507D9E12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FF8731-C4C0-465C-BC69-FAFC7405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2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4FE5E-9DA2-4E69-9DEB-DB86DC54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D24445-C90E-4AD6-98C1-661CF12E3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73F523-5F97-4298-9F03-85FB2E36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EDED7-9EE0-4113-B7F9-5B8430AE195A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022804-1CF8-4B03-A989-90241519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E68C2-1B4E-4FEB-87FA-15FF12A7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07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5866A-8A53-499E-A54F-36D9CCD4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247CA-3219-41CD-97F4-1DCACE6CE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5020BB-300A-4DB2-97F6-FB02914DB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0BACF0-0255-47A6-A2D7-A06F837A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FCCA-CA79-4B6E-AA3C-8E995F2B26BA}" type="datetime1">
              <a:rPr lang="es-ES" smtClean="0"/>
              <a:t>22/04/2023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646A65-9FC6-4F07-9DFB-B02E6BCD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606957-8FEF-49BE-8724-98821DC8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92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3DB2-BA68-4011-A9FF-E529DC65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C9DFF6-8046-4CB1-AC5B-9AD11E0B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873BA6-1BE1-4367-8C12-A124512F6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A81CC1-57E5-4538-BCBF-42BC3B65D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A4FBB0-8D36-4BE3-99CB-31D0C35FB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A8AE29-3266-43E8-A008-21DA31BE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131F-A509-41BB-BA56-B28F8CF12700}" type="datetime1">
              <a:rPr lang="es-ES" smtClean="0"/>
              <a:t>22/04/2023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458FA9-E5EF-4121-87EB-9FCF358C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9760FD-E5E8-4EBC-A6CA-DC6C72CB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59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13B10-7140-4F0C-95A7-A83278B8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5BAA69-4A04-4475-9150-2C3C0E7F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B880-8A78-409E-8CF4-F18F37E12F6A}" type="datetime1">
              <a:rPr lang="es-ES" smtClean="0"/>
              <a:t>22/04/2023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4034B4-8122-47B2-8EAF-35E95DD1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1BE8D-3210-41D5-B53B-1DF3A5E1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56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C582D2-3D69-4625-A618-DAC27C71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3F30-92FB-429A-A9C8-86ECA5066952}" type="datetime1">
              <a:rPr lang="es-ES" smtClean="0"/>
              <a:t>22/04/2023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E3C009-FBD8-4A55-9329-15036BF0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E6754B-F01F-4142-94B2-590528A6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63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740F5-BEA9-44E4-AAA3-6343016D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6BA04-38C4-4191-B998-33313819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8F0594-C741-4211-A37A-0803CA8FF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EBBE97-1896-4A16-9B27-2083EA7D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424B-ACA4-4DC9-A7FC-B2C1650FB767}" type="datetime1">
              <a:rPr lang="es-ES" smtClean="0"/>
              <a:t>22/04/2023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876003-428F-49DB-A291-9BE65D28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AFE607-4177-4DB5-8D8B-35F6303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54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84CC7-21DE-4CB5-A00F-EEE76CE3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C314D5-76A4-4E14-B40C-0E01CC43F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451DDE-B359-4673-AE2C-2DED0CFE1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356CE8-6DBE-4D65-A40D-AE6EC1BD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E0B88-BAB9-4EA3-8F9A-83FF593FF66B}" type="datetime1">
              <a:rPr lang="es-ES" smtClean="0"/>
              <a:t>22/04/2023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3ED208-7A51-4FCC-A8F9-2C838778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E68591-D073-4F71-B819-C3AD1EBF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31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AF9834-CF80-4491-BDD6-D682A81B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4C407F-F780-479B-9708-9D6C60FC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24E98F-8417-4D3C-AFF2-9817CF1BA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557E1-5288-47CE-88EB-8E22E82A235A}" type="datetime1">
              <a:rPr lang="es-ES" smtClean="0"/>
              <a:t>22/04/2023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7393F0-906D-466F-B6C7-C996CBB93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GestResi                                                                           Moisés Gonález López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E4D6EC-4F77-4060-BCE1-BFA041560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365AD-9913-420F-ACDE-5DB5154DBE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58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BF0E8C0-CFE2-4991-9C9F-EC18E4789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" t="10472" r="5944" b="10472"/>
          <a:stretch/>
        </p:blipFill>
        <p:spPr>
          <a:xfrm>
            <a:off x="3472666" y="1729964"/>
            <a:ext cx="4599398" cy="28972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08FBCB4-9200-45FC-8F29-18D559A0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27187"/>
            <a:ext cx="6294634" cy="2230813"/>
          </a:xfrm>
          <a:effectLst>
            <a:softEdge rad="165100"/>
          </a:effectLst>
        </p:spPr>
        <p:txBody>
          <a:bodyPr>
            <a:normAutofit fontScale="92500" lnSpcReduction="10000"/>
          </a:bodyPr>
          <a:lstStyle/>
          <a:p>
            <a:pPr algn="l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ES" sz="2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Autor: Moisés González López</a:t>
            </a:r>
            <a:endParaRPr lang="es-ES" sz="26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ES" sz="2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Tutor: Armando Cea</a:t>
            </a:r>
            <a:endParaRPr lang="es-ES" sz="26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ES" sz="2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Fecha de entrega: 28/04/2023</a:t>
            </a:r>
            <a:endParaRPr lang="es-ES" sz="2600" b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ES" sz="26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Convocatoria: 2ºSemestre-2022/2023</a:t>
            </a:r>
            <a:endParaRPr lang="es-ES" sz="26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7845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4. Tecnologías y Herramientas: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Tecnologías: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Lenguaje Java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Lenguaje SQL y SQLite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FFAAA0-241C-4240-AF1D-5B8CF019D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05" y="4425942"/>
            <a:ext cx="4128656" cy="20643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26C199-62C6-4C22-B514-8654FE9CC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000" y1="39202" x2="45234" y2="54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0" y="5069336"/>
            <a:ext cx="3906982" cy="13002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CD936B0-F390-4007-B441-7428F0D585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28" y="1492103"/>
            <a:ext cx="2757920" cy="27579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F3EA49C-0EA3-4305-B6F4-ECCB9A04B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FA79065-1A60-4E45-99BB-A02755B556C1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84668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4. Tecnologías y Herramientas: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Herramientas:</a:t>
            </a:r>
          </a:p>
          <a:p>
            <a:pPr algn="l"/>
            <a:endParaRPr lang="es-ES" sz="4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BA2827-CD25-4945-8054-B85A2B379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83" b="96875" l="2778" r="99167">
                        <a14:foregroundMark x1="48889" y1="98077" x2="66689" y2="91859"/>
                        <a14:foregroundMark x1="85692" y1="82846" x2="99722" y2="72837"/>
                        <a14:foregroundMark x1="39444" y1="6731" x2="69167" y2="7933"/>
                        <a14:foregroundMark x1="51111" y1="1923" x2="51111" y2="1923"/>
                        <a14:foregroundMark x1="20556" y1="43269" x2="20556" y2="43269"/>
                        <a14:foregroundMark x1="7222" y1="25481" x2="6667" y2="62500"/>
                        <a14:foregroundMark x1="2778" y1="59135" x2="46389" y2="75481"/>
                        <a14:foregroundMark x1="46667" y1="88702" x2="74444" y2="72356"/>
                        <a14:foregroundMark x1="74444" y1="72356" x2="78056" y2="67308"/>
                        <a14:foregroundMark x1="24167" y1="45913" x2="49722" y2="54808"/>
                        <a14:foregroundMark x1="53333" y1="83173" x2="71389" y2="78606"/>
                        <a14:foregroundMark x1="47222" y1="88462" x2="76944" y2="84135"/>
                        <a14:foregroundMark x1="76944" y1="84135" x2="91111" y2="76683"/>
                        <a14:foregroundMark x1="84167" y1="68510" x2="93056" y2="75240"/>
                        <a14:foregroundMark x1="75278" y1="79808" x2="83611" y2="67308"/>
                        <a14:foregroundMark x1="58889" y1="93510" x2="42778" y2="93269"/>
                        <a14:foregroundMark x1="48056" y1="96875" x2="48056" y2="96875"/>
                        <a14:backgroundMark x1="65833" y1="93269" x2="90556" y2="85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91" y="2819401"/>
            <a:ext cx="1589235" cy="1836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3B2976-4DAA-4571-83AA-56A3CD1A1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89" b="95278" l="4167" r="98056">
                        <a14:foregroundMark x1="35833" y1="12222" x2="25556" y2="34167"/>
                        <a14:foregroundMark x1="25556" y1="34167" x2="27778" y2="50556"/>
                        <a14:foregroundMark x1="27778" y1="50556" x2="51667" y2="48056"/>
                        <a14:foregroundMark x1="51667" y1="48056" x2="56111" y2="21667"/>
                        <a14:foregroundMark x1="56111" y1="21667" x2="43333" y2="17500"/>
                        <a14:foregroundMark x1="43056" y1="43333" x2="45000" y2="5833"/>
                        <a14:foregroundMark x1="37222" y1="5833" x2="23889" y2="12500"/>
                        <a14:foregroundMark x1="23889" y1="12500" x2="11667" y2="26111"/>
                        <a14:foregroundMark x1="11667" y1="26111" x2="6944" y2="38611"/>
                        <a14:foregroundMark x1="41389" y1="5556" x2="33056" y2="4722"/>
                        <a14:foregroundMark x1="43611" y1="3889" x2="35556" y2="5278"/>
                        <a14:foregroundMark x1="45278" y1="4167" x2="37222" y2="4444"/>
                        <a14:foregroundMark x1="4722" y1="36944" x2="8333" y2="76111"/>
                        <a14:foregroundMark x1="8333" y1="76111" x2="8611" y2="76389"/>
                        <a14:foregroundMark x1="31944" y1="92222" x2="41389" y2="95278"/>
                        <a14:foregroundMark x1="59167" y1="18611" x2="31667" y2="24167"/>
                        <a14:foregroundMark x1="30278" y1="28889" x2="68333" y2="30556"/>
                        <a14:foregroundMark x1="40833" y1="36944" x2="56111" y2="36667"/>
                        <a14:foregroundMark x1="56111" y1="36667" x2="92222" y2="38056"/>
                        <a14:foregroundMark x1="92222" y1="38056" x2="87222" y2="28889"/>
                        <a14:foregroundMark x1="14167" y1="45278" x2="49167" y2="46667"/>
                        <a14:foregroundMark x1="49167" y1="46667" x2="72778" y2="46389"/>
                        <a14:foregroundMark x1="72778" y1="46389" x2="95556" y2="46389"/>
                        <a14:foregroundMark x1="17222" y1="55833" x2="41944" y2="56111"/>
                        <a14:foregroundMark x1="41944" y1="56111" x2="90000" y2="55278"/>
                        <a14:foregroundMark x1="90000" y1="55278" x2="95556" y2="55556"/>
                        <a14:foregroundMark x1="24444" y1="67778" x2="42222" y2="80556"/>
                        <a14:foregroundMark x1="42222" y1="80556" x2="61944" y2="81389"/>
                        <a14:foregroundMark x1="61944" y1="81389" x2="78611" y2="78056"/>
                        <a14:foregroundMark x1="78611" y1="78056" x2="90000" y2="69167"/>
                        <a14:foregroundMark x1="58333" y1="11111" x2="35278" y2="17500"/>
                        <a14:foregroundMark x1="35278" y1="17500" x2="21944" y2="29722"/>
                        <a14:foregroundMark x1="52500" y1="8056" x2="30833" y2="14444"/>
                        <a14:foregroundMark x1="30833" y1="14444" x2="21389" y2="28889"/>
                        <a14:foregroundMark x1="21389" y1="28889" x2="48333" y2="28056"/>
                        <a14:foregroundMark x1="48333" y1="28056" x2="63889" y2="28611"/>
                        <a14:foregroundMark x1="63889" y1="28611" x2="63611" y2="12222"/>
                        <a14:foregroundMark x1="63611" y1="12222" x2="53333" y2="10000"/>
                        <a14:foregroundMark x1="22500" y1="68056" x2="54167" y2="83889"/>
                        <a14:foregroundMark x1="54167" y1="83889" x2="74444" y2="80278"/>
                        <a14:foregroundMark x1="74444" y1="80278" x2="77500" y2="64722"/>
                        <a14:foregroundMark x1="77500" y1="64722" x2="32778" y2="61944"/>
                        <a14:foregroundMark x1="32778" y1="61944" x2="22500" y2="71944"/>
                        <a14:foregroundMark x1="91111" y1="53889" x2="98056" y2="54444"/>
                        <a14:foregroundMark x1="69722" y1="45556" x2="95278" y2="45556"/>
                        <a14:foregroundMark x1="25000" y1="45278" x2="13611" y2="4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64" y="2819401"/>
            <a:ext cx="1781219" cy="17812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620179-5796-4D25-8FB0-54317C64B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69" y="2777838"/>
            <a:ext cx="1878013" cy="18780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B680D4-6543-485A-8B09-BA83834E1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13" y="4673434"/>
            <a:ext cx="1447173" cy="19263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FB05674-C411-45BA-976C-1A561AAD4B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72" y="2867528"/>
            <a:ext cx="1720020" cy="17330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A87D869-6F05-45DB-B3C9-459C6C9157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BCBFA46-513E-401D-8B7A-7C2FCDC16814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22728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4. Tecnologías y Herramientas:</a:t>
            </a:r>
          </a:p>
          <a:p>
            <a:endParaRPr lang="es-ES" sz="4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Herramientas: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276C6C-BE27-4E07-BB07-682AFE36A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39" y="2530616"/>
            <a:ext cx="1160495" cy="13754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24D01F-7CB4-4A2F-BDB9-4D5564D40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38" y="2530616"/>
            <a:ext cx="1375401" cy="13754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2CB1AB-3E07-4CD6-8C7C-2DFFB6326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64" y="2530616"/>
            <a:ext cx="1375401" cy="13754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CD630A-6441-45ED-B509-7AFECED4C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619" y="2530616"/>
            <a:ext cx="1375402" cy="13754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A181A5-0518-486B-AC37-351706D39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63" y="4390251"/>
            <a:ext cx="1375401" cy="13754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2FF27F6-12E0-4967-AD41-761770190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37" y="4475280"/>
            <a:ext cx="1375401" cy="137540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F38884B-7A43-42C4-AC32-5826CD3500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29" y="4001359"/>
            <a:ext cx="2163914" cy="216391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D67E655-E26A-4972-BC0E-279756B50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34" y="4390250"/>
            <a:ext cx="1375402" cy="13754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3349B2-023C-413B-847B-C4846D8AD6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D74D07F-B6F9-4794-9972-F74858106586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415350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  <a:effectLst>
            <a:softEdge rad="635000"/>
          </a:effectLst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5. Estimación y recursos: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Tiempo estimado: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E8CDAB-CF45-4F86-8044-1F3F1719F45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43" y="2459181"/>
            <a:ext cx="8244114" cy="362956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BAA6D29-029F-4850-A871-F2FE9F27B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68B8FD-C140-4B48-8C65-22842AE7B717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9223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5. </a:t>
            </a: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Estimación y recursos: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Tiempo real necesario: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9E2338-260D-4C4E-9349-F2267DD79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1" b="98698" l="5176" r="93066">
                        <a14:foregroundMark x1="6738" y1="4167" x2="7227" y2="86979"/>
                        <a14:foregroundMark x1="7227" y1="86979" x2="20508" y2="96224"/>
                        <a14:foregroundMark x1="20508" y1="96224" x2="26953" y2="95964"/>
                        <a14:foregroundMark x1="26953" y1="95964" x2="51660" y2="97526"/>
                        <a14:foregroundMark x1="51660" y1="97526" x2="70703" y2="96875"/>
                        <a14:foregroundMark x1="70703" y1="96875" x2="78711" y2="97656"/>
                        <a14:foregroundMark x1="78711" y1="97656" x2="90527" y2="94531"/>
                        <a14:foregroundMark x1="90527" y1="94531" x2="92773" y2="79167"/>
                        <a14:foregroundMark x1="92773" y1="79167" x2="92676" y2="6120"/>
                        <a14:foregroundMark x1="92676" y1="6120" x2="33984" y2="911"/>
                        <a14:foregroundMark x1="33984" y1="911" x2="6738" y2="3776"/>
                        <a14:foregroundMark x1="6836" y1="92578" x2="14941" y2="92708"/>
                        <a14:foregroundMark x1="14941" y1="92708" x2="23242" y2="92188"/>
                        <a14:foregroundMark x1="11426" y1="94010" x2="18555" y2="95182"/>
                        <a14:foregroundMark x1="10938" y1="10547" x2="21680" y2="15885"/>
                        <a14:foregroundMark x1="21680" y1="15885" x2="14355" y2="13672"/>
                        <a14:foregroundMark x1="14355" y1="13672" x2="12598" y2="14974"/>
                        <a14:foregroundMark x1="33105" y1="15495" x2="50000" y2="16927"/>
                        <a14:foregroundMark x1="50000" y1="16927" x2="56348" y2="14193"/>
                        <a14:foregroundMark x1="28711" y1="23698" x2="40234" y2="21875"/>
                        <a14:foregroundMark x1="40234" y1="21875" x2="58887" y2="23047"/>
                        <a14:foregroundMark x1="58887" y1="23047" x2="79785" y2="20573"/>
                        <a14:foregroundMark x1="79785" y1="20573" x2="86133" y2="22266"/>
                        <a14:foregroundMark x1="86133" y1="22266" x2="90723" y2="29688"/>
                        <a14:foregroundMark x1="90723" y1="29688" x2="90527" y2="58333"/>
                        <a14:foregroundMark x1="90527" y1="58333" x2="85449" y2="83984"/>
                        <a14:foregroundMark x1="85449" y1="83984" x2="43945" y2="79297"/>
                        <a14:foregroundMark x1="43945" y1="79297" x2="36328" y2="71484"/>
                        <a14:foregroundMark x1="36328" y1="71484" x2="31445" y2="54427"/>
                        <a14:foregroundMark x1="31445" y1="54427" x2="29590" y2="22396"/>
                        <a14:foregroundMark x1="36035" y1="32552" x2="75781" y2="45443"/>
                        <a14:foregroundMark x1="75781" y1="45443" x2="79883" y2="54818"/>
                        <a14:foregroundMark x1="79883" y1="54818" x2="79102" y2="70964"/>
                        <a14:foregroundMark x1="79102" y1="70964" x2="71875" y2="76693"/>
                        <a14:foregroundMark x1="71875" y1="76693" x2="56348" y2="70703"/>
                        <a14:foregroundMark x1="56348" y1="70703" x2="37500" y2="32552"/>
                        <a14:foregroundMark x1="56152" y1="56250" x2="74316" y2="52344"/>
                        <a14:foregroundMark x1="74316" y1="52344" x2="72949" y2="74219"/>
                        <a14:foregroundMark x1="46582" y1="70573" x2="41602" y2="70703"/>
                        <a14:foregroundMark x1="41602" y1="70703" x2="42285" y2="71484"/>
                        <a14:foregroundMark x1="36035" y1="42448" x2="38184" y2="57292"/>
                        <a14:foregroundMark x1="38184" y1="57292" x2="41895" y2="47656"/>
                        <a14:foregroundMark x1="41895" y1="47656" x2="41895" y2="44401"/>
                        <a14:foregroundMark x1="42871" y1="29427" x2="55664" y2="29557"/>
                        <a14:foregroundMark x1="55664" y1="29557" x2="83789" y2="27865"/>
                        <a14:foregroundMark x1="26953" y1="65495" x2="29590" y2="78646"/>
                        <a14:foregroundMark x1="29590" y1="78646" x2="33398" y2="87500"/>
                        <a14:foregroundMark x1="33398" y1="87500" x2="39844" y2="92708"/>
                        <a14:foregroundMark x1="39844" y1="92708" x2="64941" y2="89583"/>
                        <a14:foregroundMark x1="64941" y1="89583" x2="72949" y2="90365"/>
                        <a14:foregroundMark x1="31836" y1="94010" x2="49609" y2="91667"/>
                        <a14:foregroundMark x1="49609" y1="91667" x2="56836" y2="93750"/>
                        <a14:foregroundMark x1="56836" y1="93750" x2="74512" y2="91536"/>
                        <a14:foregroundMark x1="74512" y1="91536" x2="81250" y2="94271"/>
                        <a14:foregroundMark x1="43262" y1="86198" x2="57422" y2="89583"/>
                        <a14:foregroundMark x1="9961" y1="89974" x2="6152" y2="88542"/>
                        <a14:foregroundMark x1="6836" y1="81771" x2="6836" y2="81771"/>
                        <a14:foregroundMark x1="6445" y1="4818" x2="6641" y2="97005"/>
                        <a14:foregroundMark x1="6250" y1="90365" x2="10449" y2="98438"/>
                        <a14:foregroundMark x1="10449" y1="98438" x2="16895" y2="99349"/>
                        <a14:foregroundMark x1="16895" y1="99349" x2="26953" y2="96875"/>
                        <a14:foregroundMark x1="26953" y1="96875" x2="37695" y2="99740"/>
                        <a14:foregroundMark x1="37695" y1="99740" x2="43555" y2="98047"/>
                        <a14:foregroundMark x1="43555" y1="98047" x2="49023" y2="98568"/>
                        <a14:foregroundMark x1="10059" y1="98958" x2="6738" y2="90755"/>
                        <a14:foregroundMark x1="9375" y1="98828" x2="5176" y2="98568"/>
                        <a14:foregroundMark x1="6055" y1="97005" x2="5762" y2="10938"/>
                        <a14:foregroundMark x1="5762" y1="10938" x2="10059" y2="3385"/>
                        <a14:foregroundMark x1="10059" y1="3385" x2="16211" y2="3906"/>
                        <a14:foregroundMark x1="16211" y1="3906" x2="16504" y2="4297"/>
                        <a14:foregroundMark x1="14844" y1="3516" x2="9277" y2="2734"/>
                        <a14:foregroundMark x1="9277" y1="2734" x2="6445" y2="6901"/>
                        <a14:foregroundMark x1="16016" y1="1953" x2="6348" y2="4818"/>
                        <a14:foregroundMark x1="14160" y1="1693" x2="8887" y2="1693"/>
                        <a14:foregroundMark x1="8887" y1="1693" x2="6348" y2="6641"/>
                        <a14:foregroundMark x1="6836" y1="3385" x2="6348" y2="8854"/>
                        <a14:foregroundMark x1="6445" y1="3255" x2="6445" y2="6901"/>
                        <a14:foregroundMark x1="6543" y1="2865" x2="8887" y2="2474"/>
                        <a14:foregroundMark x1="8496" y1="2474" x2="5566" y2="2995"/>
                        <a14:foregroundMark x1="60059" y1="2083" x2="80664" y2="3385"/>
                        <a14:foregroundMark x1="80664" y1="3385" x2="91797" y2="1693"/>
                        <a14:foregroundMark x1="91797" y1="1693" x2="92871" y2="6641"/>
                        <a14:foregroundMark x1="92871" y1="2995" x2="92383" y2="98307"/>
                        <a14:foregroundMark x1="92383" y1="98307" x2="92383" y2="98307"/>
                        <a14:foregroundMark x1="92578" y1="97656" x2="92969" y2="61849"/>
                        <a14:foregroundMark x1="46094" y1="50651" x2="51270" y2="53776"/>
                        <a14:foregroundMark x1="51270" y1="53776" x2="58496" y2="51432"/>
                        <a14:foregroundMark x1="58496" y1="51432" x2="64844" y2="56641"/>
                        <a14:foregroundMark x1="64844" y1="56641" x2="65430" y2="56641"/>
                        <a14:foregroundMark x1="92578" y1="3255" x2="90918" y2="3776"/>
                        <a14:foregroundMark x1="93066" y1="2604" x2="90430" y2="2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4" y="2202873"/>
            <a:ext cx="8701315" cy="3962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7CC4A6-0D8F-4726-A9A5-EB4EECF56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AF2AA6-CDE4-48A5-B72C-88E8A41D44B1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66732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91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7942" y="899885"/>
            <a:ext cx="8440057" cy="5362369"/>
          </a:xfrm>
        </p:spPr>
        <p:txBody>
          <a:bodyPr>
            <a:normAutofit/>
          </a:bodyPr>
          <a:lstStyle/>
          <a:p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5. </a:t>
            </a: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Estimación y recursos: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2800" dirty="0">
                <a:solidFill>
                  <a:srgbClr val="4472C4">
                    <a:lumMod val="50000"/>
                  </a:srgbClr>
                </a:solidFill>
                <a:latin typeface="Arial Black" panose="020B0A04020102020204" pitchFamily="34" charset="0"/>
              </a:rPr>
              <a:t>Recursos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	</a:t>
            </a:r>
            <a:r>
              <a:rPr lang="es-ES" dirty="0">
                <a:solidFill>
                  <a:srgbClr val="4472C4">
                    <a:lumMod val="50000"/>
                  </a:srgbClr>
                </a:solidFill>
                <a:latin typeface="Arial Black" panose="020B0A04020102020204" pitchFamily="34" charset="0"/>
              </a:rPr>
              <a:t>Portátil con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	Procesador	11th Gen Intel(R) Core(TM) 	i7-	1165G7 @ 2.80GHz   2.80 GHz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	RAM instalada	16,0 GB (15,7 GB usable)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	Tipo de sistema: Windows 11 de 64 bits, 	procesador basado en x64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srgbClr val="4472C4">
                    <a:lumMod val="50000"/>
                  </a:srgbClr>
                </a:solidFill>
                <a:latin typeface="Arial Black" panose="020B0A04020102020204" pitchFamily="34" charset="0"/>
              </a:rPr>
              <a:t>2.	</a:t>
            </a: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Tablet Huawei M5.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3.	Terminal móvil.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B15096-7557-4D51-BA35-6CB02668F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9853ED-EB28-4197-8DB5-78995D8A3612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1853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6. Análisis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Requisitos funcionales: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0207B3-47AC-4FAD-8B0C-9C274D86D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D448B4-B063-499F-85CB-CAA0182B609E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5C2F58C5-E055-4189-9ABA-69DC07669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17764"/>
              </p:ext>
            </p:extLst>
          </p:nvPr>
        </p:nvGraphicFramePr>
        <p:xfrm>
          <a:off x="0" y="2156835"/>
          <a:ext cx="12192000" cy="4743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74307668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281523233"/>
                    </a:ext>
                  </a:extLst>
                </a:gridCol>
              </a:tblGrid>
              <a:tr h="677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 dirty="0">
                          <a:effectLst/>
                        </a:rPr>
                        <a:t>Crear una aplicación funcional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b="0" dirty="0">
                          <a:solidFill>
                            <a:schemeClr val="tx1"/>
                          </a:solidFill>
                          <a:effectLst/>
                        </a:rPr>
                        <a:t>Desarrollar una aplicación que pueda ser usado en gran variedad de equipos que no provoque errores.</a:t>
                      </a:r>
                      <a:endParaRPr lang="es-E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578435"/>
                  </a:ext>
                </a:extLst>
              </a:tr>
              <a:tr h="10235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 dirty="0">
                          <a:effectLst/>
                        </a:rPr>
                        <a:t>Impedir errores de usuario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Dar las instrucciones claras para que el usuario no pueda hacer que se provoque errores, lanzando mensajes para que el usuario no se pueda equivocar.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39203"/>
                  </a:ext>
                </a:extLst>
              </a:tr>
              <a:tr h="331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>
                          <a:effectLst/>
                        </a:rPr>
                        <a:t>Login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Crear un sistema para identificar usuarios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49804"/>
                  </a:ext>
                </a:extLst>
              </a:tr>
              <a:tr h="4470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 dirty="0">
                          <a:effectLst/>
                        </a:rPr>
                        <a:t>Menú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Crear un menú sencillo que de acceso a las diferentes pantallas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58888"/>
                  </a:ext>
                </a:extLst>
              </a:tr>
              <a:tr h="677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>
                          <a:effectLst/>
                        </a:rPr>
                        <a:t>Pantallas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Creación de pantallas con las diferentes funcionalidades fácilmente identificables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57152"/>
                  </a:ext>
                </a:extLst>
              </a:tr>
              <a:tr h="6776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>
                          <a:effectLst/>
                        </a:rPr>
                        <a:t>Inventario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Posibilidad de crear una hoja Excel con el inventario disponible en el almacén para un control de este 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35828"/>
                  </a:ext>
                </a:extLst>
              </a:tr>
              <a:tr h="9082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400">
                          <a:effectLst/>
                        </a:rPr>
                        <a:t>Informe </a:t>
                      </a:r>
                      <a:endParaRPr lang="es-ES" sz="14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400" dirty="0">
                          <a:effectLst/>
                        </a:rPr>
                        <a:t>Hacer que se puedan generar informes en PDF para visualizar el trabajo/ cuidado realizado por un empleado durante el turno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8849" marR="2884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73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921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6. Análisis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Requisitos no funcionales: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F6FCF-A7BF-4E17-ABDA-80310EBF2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BC4B8FC-C31F-4D9D-AA6F-A3C15A423C68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46B9F0E-637B-4692-9583-F9D553C06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98229"/>
              </p:ext>
            </p:extLst>
          </p:nvPr>
        </p:nvGraphicFramePr>
        <p:xfrm>
          <a:off x="72570" y="2133707"/>
          <a:ext cx="12119430" cy="46844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59715">
                  <a:extLst>
                    <a:ext uri="{9D8B030D-6E8A-4147-A177-3AD203B41FA5}">
                      <a16:colId xmlns:a16="http://schemas.microsoft.com/office/drawing/2014/main" val="1170900081"/>
                    </a:ext>
                  </a:extLst>
                </a:gridCol>
                <a:gridCol w="6059715">
                  <a:extLst>
                    <a:ext uri="{9D8B030D-6E8A-4147-A177-3AD203B41FA5}">
                      <a16:colId xmlns:a16="http://schemas.microsoft.com/office/drawing/2014/main" val="3482576285"/>
                    </a:ext>
                  </a:extLst>
                </a:gridCol>
              </a:tblGrid>
              <a:tr h="4143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2000">
                          <a:effectLst/>
                        </a:rPr>
                        <a:t>Bajos requisitos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000" b="0" dirty="0">
                          <a:solidFill>
                            <a:schemeClr val="tx1"/>
                          </a:solidFill>
                          <a:effectLst/>
                        </a:rPr>
                        <a:t>Desarrollar una aplicación que no requiera muchos requisitos de sistema</a:t>
                      </a:r>
                      <a:endParaRPr lang="es-E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656472"/>
                  </a:ext>
                </a:extLst>
              </a:tr>
              <a:tr h="954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2000">
                          <a:effectLst/>
                        </a:rPr>
                        <a:t>Diseño 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000" b="0">
                          <a:solidFill>
                            <a:schemeClr val="tx1"/>
                          </a:solidFill>
                          <a:effectLst/>
                        </a:rPr>
                        <a:t>Conseguir que el diseño sea atractivo y relacionado con el entorno al que va dirigido</a:t>
                      </a:r>
                      <a:endParaRPr lang="es-ES" sz="2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07689"/>
                  </a:ext>
                </a:extLst>
              </a:tr>
              <a:tr h="4502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2000">
                          <a:effectLst/>
                        </a:rPr>
                        <a:t>Ejecutable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000" b="0" dirty="0">
                          <a:solidFill>
                            <a:schemeClr val="tx1"/>
                          </a:solidFill>
                          <a:effectLst/>
                        </a:rPr>
                        <a:t>Conseguir que sea multiplataforma</a:t>
                      </a:r>
                      <a:endParaRPr lang="es-E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67037"/>
                  </a:ext>
                </a:extLst>
              </a:tr>
              <a:tr h="954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2000">
                          <a:effectLst/>
                        </a:rPr>
                        <a:t>Mantenimiento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000" b="0">
                          <a:solidFill>
                            <a:schemeClr val="tx1"/>
                          </a:solidFill>
                          <a:effectLst/>
                        </a:rPr>
                        <a:t>Dar soporte y seguir con el desarrollo de la aplicación para mejorarla</a:t>
                      </a:r>
                      <a:endParaRPr lang="es-ES" sz="2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25582"/>
                  </a:ext>
                </a:extLst>
              </a:tr>
              <a:tr h="14593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2000">
                          <a:effectLst/>
                        </a:rPr>
                        <a:t>Seguridad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2000" b="0" dirty="0">
                          <a:solidFill>
                            <a:schemeClr val="tx1"/>
                          </a:solidFill>
                          <a:effectLst/>
                        </a:rPr>
                        <a:t>Dado que los datos se almacenan en una base de datos local le confiere al sistema una seguridad y protección de datos</a:t>
                      </a:r>
                      <a:endParaRPr lang="es-E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53020" marR="5302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7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79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229" y="678213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6. Análisis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Diagrama E-R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2C5609-C435-4FFE-B742-03C00AE29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95DF4E-357D-486E-90E5-116DD52F1ACC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7394A777-954C-43F8-AE72-07B44CE5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1378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ADCD9A4-54CB-4122-BED1-B1D8F7B3A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6712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7D1750CF-30AF-4EED-91B4-EFDEB2D44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1128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A537043F-44A5-492D-A997-794B3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15856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366A506F-7FA5-413C-87E9-D123D3B24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20428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6E2A1070-CBF5-4D94-A3B7-2FEAC27F1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25000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BEFF5625-7109-413B-8B4A-A0D9D7EAA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25000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B01735F2-CC83-417E-BB05-CC0B8C2CF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514" y="1293357"/>
            <a:ext cx="9477827" cy="52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9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6. Análisis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Diagrama casos de uso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DCC46A-5874-4967-86B2-60DEF6D3C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129932-0350-4124-8613-1EF8EB7F12E3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6728A8-F2D7-4C97-9F71-607237237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86" y="2048255"/>
            <a:ext cx="11495314" cy="38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5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33ABC11E-6C4D-412C-BF98-94228B53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485" y="1111827"/>
            <a:ext cx="9013371" cy="5261264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Índice: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Introducción.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Metodología utilizada.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Fases de desarrollo.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Tecnologías y herramientas.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Estimación y recursos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Análisis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Desarrollo y Demostración.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Conclusiones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108C91F-3705-4A7D-9286-93EBE3BA3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6B83024-3F8A-4FF6-9A29-0A913811FF1F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86217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6. Análisis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Diagrama de Clases</a:t>
            </a:r>
          </a:p>
          <a:p>
            <a:endParaRPr lang="es-E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D57F4B-C261-4FA6-948B-A3D056C9D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4930C5-A737-41A7-9E0D-8733C3B7DF30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47238AA-B152-4276-9E6C-3AF1F8385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82126"/>
            <a:ext cx="11292114" cy="251605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013F58-A562-4AEE-AE1F-1658DE530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4" y="4098176"/>
            <a:ext cx="9144000" cy="27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7. Diseño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1F88EA-4796-4F5C-B232-D1C833C46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ACDB03-BF6B-408C-B7E5-BF6FD70B3FD4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1B9091-618E-4659-ACC2-A45A1F65DC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1521" r="2381"/>
          <a:stretch/>
        </p:blipFill>
        <p:spPr>
          <a:xfrm>
            <a:off x="1284515" y="1661282"/>
            <a:ext cx="10261599" cy="4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9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2800" dirty="0">
                <a:solidFill>
                  <a:srgbClr val="4472C4">
                    <a:lumMod val="50000"/>
                  </a:srgbClr>
                </a:solidFill>
                <a:latin typeface="Arial Black" panose="020B0A04020102020204" pitchFamily="34" charset="0"/>
              </a:rPr>
              <a:t>7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. </a:t>
            </a:r>
            <a:r>
              <a:rPr lang="es-ES" sz="2800" dirty="0">
                <a:solidFill>
                  <a:srgbClr val="4472C4">
                    <a:lumMod val="50000"/>
                  </a:srgbClr>
                </a:solidFill>
                <a:latin typeface="Arial Black" panose="020B0A04020102020204" pitchFamily="34" charset="0"/>
              </a:rPr>
              <a:t>Diseño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algn="l"/>
            <a:endParaRPr lang="es-E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510E0D-1645-46E7-BFDC-F53BD30A3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502393-7CFB-4ADC-8A08-A492781A0927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8B165D-E965-499F-A7B2-33A195CEE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6" t="17036" r="78506" b="20212"/>
          <a:stretch/>
        </p:blipFill>
        <p:spPr>
          <a:xfrm>
            <a:off x="2046514" y="1168400"/>
            <a:ext cx="9528629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1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7.Diseño</a:t>
            </a:r>
          </a:p>
          <a:p>
            <a:r>
              <a:rPr lang="es-ES" sz="4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Pruebas</a:t>
            </a:r>
            <a:endParaRPr lang="es-E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F09ABB-7F60-4DA4-97F1-22C3FC019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D1B804-8625-497C-86CB-FAABDCD52C04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0C4140-1705-426E-9E51-F5E5DFBD9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97572"/>
              </p:ext>
            </p:extLst>
          </p:nvPr>
        </p:nvGraphicFramePr>
        <p:xfrm>
          <a:off x="2354942" y="2088102"/>
          <a:ext cx="3973286" cy="4608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73286">
                  <a:extLst>
                    <a:ext uri="{9D8B030D-6E8A-4147-A177-3AD203B41FA5}">
                      <a16:colId xmlns:a16="http://schemas.microsoft.com/office/drawing/2014/main" val="1806575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1.Creacion Base de datos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415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2. Mensaje de inicio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1702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3.Integracion de los diferentes elementos como botones y tablas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31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4.Funcionamiento del botón de Registro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877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5.Botón LinkedIn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734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6.Nombre de empleado en interfaz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93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7.Roles o Privilegios Correctos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7316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8.Botones Menú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2420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9.Tabla de la Pestaña Distribuidores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287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10.Botones pestaña Distribuidores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3559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11.Tabla pestaña Usuarios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076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12.Botones pestaña Usuarios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9733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13.Tabla Pestaña Almacén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58790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9E50F83-A65B-4148-B35B-3EC7C7C0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07142"/>
              </p:ext>
            </p:extLst>
          </p:nvPr>
        </p:nvGraphicFramePr>
        <p:xfrm>
          <a:off x="7467600" y="2103594"/>
          <a:ext cx="4180114" cy="4631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80114">
                  <a:extLst>
                    <a:ext uri="{9D8B030D-6E8A-4147-A177-3AD203B41FA5}">
                      <a16:colId xmlns:a16="http://schemas.microsoft.com/office/drawing/2014/main" val="2088553663"/>
                    </a:ext>
                  </a:extLst>
                </a:gridCol>
              </a:tblGrid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14.JComboBox 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683442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15.Botón Generar Excel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3026680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16.Botones Pestaña Almacén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684898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17.Tabla pestaña Cuidados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7018460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18.Botones pestaña Cuidados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367000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19.Agregar y eliminar Productos al Turno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1968514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20.Agregar y eliminar Cuidados al Turno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954233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21.Guardar Turno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587612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22.Tabla pestaña Archivo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015092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23.Botón PDF pestaña Archivos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050814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24.Consultar y actualizar opciones.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7456670"/>
                  </a:ext>
                </a:extLst>
              </a:tr>
              <a:tr h="3208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>
                          <a:effectLst/>
                        </a:rPr>
                        <a:t>25.Tabla pestaña Empleados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749326"/>
                  </a:ext>
                </a:extLst>
              </a:tr>
              <a:tr h="7152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ES" sz="1600" dirty="0">
                          <a:effectLst/>
                        </a:rPr>
                        <a:t>26.Botones pestaña Empleados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981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9857"/>
            <a:ext cx="9144000" cy="798286"/>
          </a:xfrm>
        </p:spPr>
        <p:txBody>
          <a:bodyPr>
            <a:noAutofit/>
          </a:bodyPr>
          <a:lstStyle/>
          <a:p>
            <a:r>
              <a:rPr lang="es-ES" sz="5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Demostración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021282-D5DB-49AD-8C5D-34669F00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94D06E-5BE7-41F5-9919-DF53318D863D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855119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228" y="692727"/>
            <a:ext cx="8149771" cy="5569528"/>
          </a:xfrm>
        </p:spPr>
        <p:txBody>
          <a:bodyPr>
            <a:normAutofit lnSpcReduction="10000"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8. Conclusiones: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Opiniones: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Desarrollo divertido.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Búsqueda de soluciones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Mejora continua del código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Afán por seguir aprendiendo en un entorno laboral</a:t>
            </a:r>
          </a:p>
          <a:p>
            <a:pPr algn="l"/>
            <a:endParaRPr lang="es-ES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Vías futuras: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Proyecto abierto a mejoras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Continuar con el desarrollo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Posibilidad de crear un ecosistema con aplicaciones móviles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F09ABB-7F60-4DA4-97F1-22C3FC019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0D1B804-8625-497C-86CB-FAABDCD52C04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125005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33ABC11E-6C4D-412C-BF98-94228B53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06581"/>
            <a:ext cx="9144000" cy="5631873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Introducción: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Motivación:</a:t>
            </a:r>
          </a:p>
          <a:p>
            <a:pPr algn="l"/>
            <a:endParaRPr lang="es-ES" sz="4000" dirty="0"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85E8EE-BEEE-4778-9B79-066C5B87D5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52" y="2410692"/>
            <a:ext cx="4511278" cy="3740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F74657-3CB4-4EBB-87D9-F9470E7D58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30" y="2410693"/>
            <a:ext cx="4235450" cy="3706090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C7147BF9-6C88-4A3A-B3EA-86C3949ABE02}"/>
              </a:ext>
            </a:extLst>
          </p:cNvPr>
          <p:cNvSpPr/>
          <p:nvPr/>
        </p:nvSpPr>
        <p:spPr>
          <a:xfrm>
            <a:off x="5597236" y="3713018"/>
            <a:ext cx="1166436" cy="782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46988A-6486-4AF4-B979-4B02C556B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34CADB3-3D7D-4788-B036-A354ABDBA9CA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99387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33ABC11E-6C4D-412C-BF98-94228B53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0229" y="1004454"/>
            <a:ext cx="9681027" cy="5604164"/>
          </a:xfrm>
        </p:spPr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Introducción: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Objetivos generales: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Ofrecer a los trabajadores de los centros asistenciales residenciales un programa funcional y sencillo.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Facilitar el trabajo y la gestión de la información.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Que no se requiera de amplios conocimientos técnicos para poder usarlo.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Mejorar el flujo de información entre los diferentes turnos.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F05392-B9CB-45AA-8AE6-9BC8BD0D7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297DBD-7996-4C63-AF28-386BF9A64930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85963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33ABC11E-6C4D-412C-BF98-94228B53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44" y="888505"/>
            <a:ext cx="9347198" cy="5780809"/>
          </a:xfrm>
        </p:spPr>
        <p:txBody>
          <a:bodyPr>
            <a:normAutofit lnSpcReduction="10000"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1. Introducción: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Objetivos Específicos: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Facilitar instrucciones para poder trabajar con el programa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Acercarse a la exposición de la idea del programa ante posibles clientes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Gestionar una base de datos desde Java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Generar Excel para inventario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Poder elaborar informes de turno automáticos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Generar un ejecutable para Windows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60A78C-63D3-4565-9316-35B8DEF22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44E474-7E6C-4317-9095-186334B1E809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77882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33ABC11E-6C4D-412C-BF98-94228B537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2. Metodología: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Kanban</a:t>
            </a:r>
          </a:p>
          <a:p>
            <a:pPr algn="l"/>
            <a:endParaRPr lang="es-ES" sz="4000" dirty="0"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B71AFB-3317-44D8-9B0E-4C6C7A90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28" y="1856509"/>
            <a:ext cx="7606144" cy="41009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32431E-9CBB-4140-841E-2113547D0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C3D99B-D9BB-44BD-A2DB-DCEDF4A60257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38805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9370" y="692727"/>
            <a:ext cx="8258629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2. Metodología:</a:t>
            </a:r>
          </a:p>
          <a:p>
            <a:endParaRPr lang="es-E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Fases ciclo de vida</a:t>
            </a:r>
          </a:p>
          <a:p>
            <a:pPr marL="571500" indent="-571500" algn="l">
              <a:lnSpc>
                <a:spcPct val="200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Planificación </a:t>
            </a:r>
          </a:p>
          <a:p>
            <a:pPr marL="571500" indent="-571500" algn="l">
              <a:lnSpc>
                <a:spcPct val="200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Desarrollo</a:t>
            </a:r>
          </a:p>
          <a:p>
            <a:pPr marL="571500" indent="-571500" algn="l">
              <a:lnSpc>
                <a:spcPct val="200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Seguimiento </a:t>
            </a:r>
          </a:p>
          <a:p>
            <a:pPr marL="571500" indent="-571500" algn="l">
              <a:lnSpc>
                <a:spcPct val="200000"/>
              </a:lnSpc>
              <a:buFont typeface="+mj-lt"/>
              <a:buAutoNum type="arabicPeriod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Cierre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2188B9-F2E9-4D3D-9770-91ADBCD33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4F78B7-A461-4D3C-8D0C-8B59DE85F359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37103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800" y="1147794"/>
            <a:ext cx="9144000" cy="5569528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3. Fases de Desarrollo:</a:t>
            </a: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Desarrollo</a:t>
            </a:r>
          </a:p>
          <a:p>
            <a:pPr algn="l">
              <a:lnSpc>
                <a:spcPct val="150000"/>
              </a:lnSpc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		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Modelo iterativo incremental</a:t>
            </a:r>
          </a:p>
          <a:p>
            <a:pPr algn="l">
              <a:lnSpc>
                <a:spcPct val="200000"/>
              </a:lnSpc>
            </a:pPr>
            <a:endParaRPr lang="es-E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F0A039-9907-4486-B770-1EAE70B80F1A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7" b="89969" l="1469" r="95961">
                        <a14:foregroundMark x1="9670" y1="15361" x2="19217" y2="13480"/>
                        <a14:foregroundMark x1="19217" y1="13480" x2="19339" y2="13480"/>
                        <a14:foregroundMark x1="26438" y1="16301" x2="57528" y2="24451"/>
                        <a14:foregroundMark x1="57528" y1="24451" x2="80171" y2="21317"/>
                        <a14:foregroundMark x1="80171" y1="21317" x2="70991" y2="5956"/>
                        <a14:foregroundMark x1="70991" y1="5956" x2="30233" y2="2194"/>
                        <a14:foregroundMark x1="30233" y1="2194" x2="24847" y2="19122"/>
                        <a14:foregroundMark x1="24847" y1="19122" x2="32558" y2="19749"/>
                        <a14:foregroundMark x1="8201" y1="12853" x2="18360" y2="22571"/>
                        <a14:foregroundMark x1="18360" y1="22571" x2="10282" y2="11285"/>
                        <a14:foregroundMark x1="10282" y1="11285" x2="7711" y2="17868"/>
                        <a14:foregroundMark x1="9180" y1="13480" x2="19461" y2="10972"/>
                        <a14:foregroundMark x1="19461" y1="10972" x2="21542" y2="7837"/>
                        <a14:foregroundMark x1="2938" y1="6270" x2="2570" y2="29154"/>
                        <a14:foregroundMark x1="2570" y1="29154" x2="2326" y2="7524"/>
                        <a14:foregroundMark x1="2326" y1="7524" x2="2081" y2="5329"/>
                        <a14:foregroundMark x1="1469" y1="13793" x2="1469" y2="35423"/>
                        <a14:foregroundMark x1="1469" y1="35423" x2="4406" y2="12853"/>
                        <a14:foregroundMark x1="4406" y1="12853" x2="3182" y2="5016"/>
                        <a14:foregroundMark x1="5018" y1="45768" x2="15545" y2="59248"/>
                        <a14:foregroundMark x1="15545" y1="59248" x2="37087" y2="53918"/>
                        <a14:foregroundMark x1="37087" y1="53918" x2="57528" y2="56113"/>
                        <a14:foregroundMark x1="57528" y1="56113" x2="69767" y2="55486"/>
                        <a14:foregroundMark x1="69767" y1="55486" x2="78703" y2="56740"/>
                        <a14:foregroundMark x1="78703" y1="56740" x2="3427" y2="46395"/>
                        <a14:foregroundMark x1="6365" y1="51097" x2="55936" y2="73041"/>
                        <a14:foregroundMark x1="55936" y1="73041" x2="82742" y2="65204"/>
                        <a14:foregroundMark x1="82742" y1="65204" x2="82742" y2="65204"/>
                        <a14:foregroundMark x1="2570" y1="3762" x2="2693" y2="47962"/>
                        <a14:foregroundMark x1="2693" y1="47962" x2="10771" y2="62382"/>
                        <a14:foregroundMark x1="10771" y1="62382" x2="17013" y2="89342"/>
                        <a14:foregroundMark x1="17013" y1="89342" x2="31579" y2="79937"/>
                        <a14:foregroundMark x1="71037" y1="87771" x2="94737" y2="92476"/>
                        <a14:foregroundMark x1="31579" y1="79937" x2="59428" y2="85466"/>
                        <a14:foregroundMark x1="94737" y1="92476" x2="97919" y2="6270"/>
                        <a14:foregroundMark x1="97919" y1="6270" x2="64749" y2="1254"/>
                        <a14:foregroundMark x1="64749" y1="1254" x2="19339" y2="940"/>
                        <a14:foregroundMark x1="19339" y1="940" x2="4284" y2="19122"/>
                        <a14:foregroundMark x1="4284" y1="19122" x2="1469" y2="16301"/>
                        <a14:foregroundMark x1="71114" y1="81505" x2="95961" y2="81505"/>
                        <a14:foregroundMark x1="46389" y1="84013" x2="25337" y2="81505"/>
                        <a14:foregroundMark x1="35373" y1="84013" x2="26561" y2="80251"/>
                        <a14:foregroundMark x1="26561" y1="80251" x2="26561" y2="80251"/>
                        <a14:foregroundMark x1="30722" y1="84953" x2="30477" y2="83699"/>
                        <a14:foregroundMark x1="32069" y1="84326" x2="26071" y2="82759"/>
                        <a14:foregroundMark x1="3182" y1="51724" x2="3060" y2="73354"/>
                        <a14:foregroundMark x1="3060" y1="73354" x2="10037" y2="86207"/>
                        <a14:foregroundMark x1="10037" y1="86207" x2="17013" y2="84953"/>
                        <a14:foregroundMark x1="3182" y1="72727" x2="9914" y2="89028"/>
                        <a14:foregroundMark x1="9914" y1="89028" x2="11873" y2="88401"/>
                        <a14:foregroundMark x1="3060" y1="70846" x2="9914" y2="79937"/>
                        <a14:foregroundMark x1="2693" y1="70846" x2="9302" y2="85266"/>
                        <a14:foregroundMark x1="9302" y1="85266" x2="9670" y2="83699"/>
                        <a14:foregroundMark x1="3305" y1="75862" x2="9670" y2="84953"/>
                        <a14:foregroundMark x1="2326" y1="77116" x2="6242" y2="82759"/>
                        <a14:foregroundMark x1="2448" y1="83386" x2="9302" y2="83072"/>
                        <a14:foregroundMark x1="94982" y1="87461" x2="95838" y2="81818"/>
                        <a14:foregroundMark x1="71481" y1="85893" x2="58752" y2="81818"/>
                        <a14:foregroundMark x1="63892" y1="81505" x2="61200" y2="84953"/>
                        <a14:foregroundMark x1="84823" y1="48276" x2="90575" y2="48903"/>
                        <a14:foregroundMark x1="88862" y1="31975" x2="92411" y2="31975"/>
                        <a14:backgroundMark x1="47613" y1="93417" x2="67884" y2="91122"/>
                        <a14:backgroundMark x1="69523" y1="93730" x2="69523" y2="93730"/>
                        <a14:backgroundMark x1="69033" y1="93730" x2="69033" y2="93730"/>
                        <a14:backgroundMark x1="68788" y1="92476" x2="68788" y2="92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8" y="3531259"/>
            <a:ext cx="7581735" cy="31380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43315F-AE73-40FE-92F1-E8423445C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27CDB36-433C-43F9-9430-06958BBB077E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4752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7F5C8B-AAAF-44B6-96C6-C9D489C7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softEdge rad="38100"/>
          </a:effectLst>
        </p:spPr>
      </p:pic>
      <p:sp>
        <p:nvSpPr>
          <p:cNvPr id="5" name="Subtítulo 3">
            <a:extLst>
              <a:ext uri="{FF2B5EF4-FFF2-40B4-BE49-F238E27FC236}">
                <a16:creationId xmlns:a16="http://schemas.microsoft.com/office/drawing/2014/main" id="{69494384-8862-41AA-8602-70C28A4DA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92727"/>
            <a:ext cx="9144000" cy="2479964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3. Fases de Desarrollo</a:t>
            </a:r>
          </a:p>
          <a:p>
            <a:pPr marL="571500" indent="-5715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Incrementos:</a:t>
            </a:r>
          </a:p>
          <a:p>
            <a:pPr algn="l">
              <a:lnSpc>
                <a:spcPct val="200000"/>
              </a:lnSpc>
            </a:pPr>
            <a:endParaRPr lang="es-E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l">
              <a:lnSpc>
                <a:spcPct val="200000"/>
              </a:lnSpc>
            </a:pPr>
            <a:endParaRPr lang="es-ES" sz="1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E7ADAB2-F893-4BD6-B062-7AFEE31F1DC5}"/>
              </a:ext>
            </a:extLst>
          </p:cNvPr>
          <p:cNvSpPr txBox="1">
            <a:spLocks/>
          </p:cNvSpPr>
          <p:nvPr/>
        </p:nvSpPr>
        <p:spPr>
          <a:xfrm>
            <a:off x="1524000" y="2639291"/>
            <a:ext cx="9144000" cy="343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endParaRPr lang="es-ES" sz="1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E3300FBD-BAFB-40EA-BC9C-0EFBAA693AA6}"/>
              </a:ext>
            </a:extLst>
          </p:cNvPr>
          <p:cNvSpPr txBox="1">
            <a:spLocks/>
          </p:cNvSpPr>
          <p:nvPr/>
        </p:nvSpPr>
        <p:spPr>
          <a:xfrm>
            <a:off x="2024743" y="1946565"/>
            <a:ext cx="10109200" cy="4301836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1.	Conexión con bases de 	datos.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2.	Diseño de interfaz de 	acceso.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3.	Registro, acceso a la 	aplicación.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4.	Diseño de interfaz de 	usuario.</a:t>
            </a:r>
          </a:p>
          <a:p>
            <a:pPr marL="1371600" indent="-1371600" algn="l">
              <a:lnSpc>
                <a:spcPct val="120000"/>
              </a:lnSpc>
              <a:buAutoNum type="arabicPeriod" startAt="5"/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Registro de distribuidores.</a:t>
            </a:r>
          </a:p>
          <a:p>
            <a:pPr marL="1371600" indent="-1371600" algn="l">
              <a:lnSpc>
                <a:spcPct val="120000"/>
              </a:lnSpc>
              <a:buAutoNum type="arabicPeriod" startAt="5"/>
            </a:pPr>
            <a:endParaRPr lang="es-ES" sz="9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l">
              <a:lnSpc>
                <a:spcPct val="120000"/>
              </a:lnSpc>
            </a:pPr>
            <a:endParaRPr lang="es-ES" sz="9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6.	Registro de usuarios.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7.	Registro de almacén y 	cuidados.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8.	Funcionalidad de 	generación de Excel.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9.	Registro de turno.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10.	Generación de datos turno 	y 	PDF.</a:t>
            </a:r>
          </a:p>
          <a:p>
            <a:pPr algn="l">
              <a:lnSpc>
                <a:spcPct val="120000"/>
              </a:lnSpc>
            </a:pP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11.	Restringir funcionalidades dependiendo del tipo de 	usuario</a:t>
            </a:r>
          </a:p>
          <a:p>
            <a:pPr algn="l">
              <a:lnSpc>
                <a:spcPct val="200000"/>
              </a:lnSpc>
            </a:pPr>
            <a:endParaRPr lang="es-ES" sz="1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CA913-7124-43BE-A941-2F6304525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8450" y1="31200" x2="59100" y2="38800"/>
                        <a14:foregroundMark x1="59100" y1="38800" x2="66600" y2="40200"/>
                        <a14:foregroundMark x1="66600" y1="40200" x2="68750" y2="32350"/>
                        <a14:foregroundMark x1="68750" y1="32350" x2="60900" y2="29600"/>
                        <a14:foregroundMark x1="60900" y1="29600" x2="57850" y2="37100"/>
                        <a14:foregroundMark x1="57850" y1="37100" x2="60350" y2="41050"/>
                        <a14:foregroundMark x1="62800" y1="40750" x2="68950" y2="37050"/>
                        <a14:foregroundMark x1="68950" y1="37050" x2="66850" y2="30350"/>
                        <a14:foregroundMark x1="66850" y1="30350" x2="59600" y2="29900"/>
                        <a14:foregroundMark x1="59600" y1="29900" x2="57950" y2="37100"/>
                        <a14:foregroundMark x1="57950" y1="37100" x2="59850" y2="40000"/>
                        <a14:foregroundMark x1="23350" y1="62000" x2="19250" y2="71150"/>
                        <a14:foregroundMark x1="19250" y1="71150" x2="21750" y2="67100"/>
                        <a14:foregroundMark x1="22150" y1="66750" x2="23450" y2="71950"/>
                        <a14:foregroundMark x1="23950" y1="68800" x2="20750" y2="75750"/>
                        <a14:foregroundMark x1="20750" y1="75750" x2="19300" y2="75550"/>
                        <a14:foregroundMark x1="33300" y1="61600" x2="28600" y2="68550"/>
                        <a14:foregroundMark x1="28600" y1="68550" x2="32400" y2="75850"/>
                        <a14:foregroundMark x1="32400" y1="75850" x2="33150" y2="75850"/>
                        <a14:foregroundMark x1="30400" y1="67700" x2="33050" y2="68250"/>
                        <a14:foregroundMark x1="36900" y1="73350" x2="38050" y2="64700"/>
                        <a14:foregroundMark x1="38050" y1="64700" x2="41950" y2="64950"/>
                        <a14:foregroundMark x1="46000" y1="62200" x2="52650" y2="62750"/>
                        <a14:foregroundMark x1="48850" y1="65400" x2="48850" y2="75850"/>
                        <a14:foregroundMark x1="55950" y1="59600" x2="61300" y2="76100"/>
                        <a14:foregroundMark x1="67150" y1="74500" x2="67250" y2="67100"/>
                        <a14:foregroundMark x1="67250" y1="67100" x2="70750" y2="61900"/>
                        <a14:foregroundMark x1="66700" y1="68250" x2="70550" y2="69100"/>
                        <a14:foregroundMark x1="66500" y1="76100" x2="71150" y2="75350"/>
                        <a14:foregroundMark x1="74250" y1="72900" x2="74900" y2="65600"/>
                        <a14:foregroundMark x1="74900" y1="65600" x2="78900" y2="65100"/>
                        <a14:foregroundMark x1="84500" y1="76600" x2="84600" y2="6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6201" cy="13462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58FC0C1-A822-40E5-8181-E17D4AEE4DB4}"/>
              </a:ext>
            </a:extLst>
          </p:cNvPr>
          <p:cNvSpPr txBox="1"/>
          <p:nvPr/>
        </p:nvSpPr>
        <p:spPr>
          <a:xfrm>
            <a:off x="7881257" y="18868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Moisés González López</a:t>
            </a:r>
          </a:p>
        </p:txBody>
      </p:sp>
    </p:spTree>
    <p:extLst>
      <p:ext uri="{BB962C8B-B14F-4D97-AF65-F5344CB8AC3E}">
        <p14:creationId xmlns:p14="http://schemas.microsoft.com/office/powerpoint/2010/main" val="21873683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9163</TotalTime>
  <Words>976</Words>
  <Application>Microsoft Office PowerPoint</Application>
  <PresentationFormat>Panorámica</PresentationFormat>
  <Paragraphs>210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Symbol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Moises Gonzalez Lopez</dc:creator>
  <cp:lastModifiedBy>Moises Gonzalez Lopez</cp:lastModifiedBy>
  <cp:revision>80</cp:revision>
  <dcterms:created xsi:type="dcterms:W3CDTF">2023-04-20T09:22:32Z</dcterms:created>
  <dcterms:modified xsi:type="dcterms:W3CDTF">2023-04-26T18:06:24Z</dcterms:modified>
</cp:coreProperties>
</file>